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73" r:id="rId4"/>
    <p:sldId id="257" r:id="rId5"/>
    <p:sldId id="270" r:id="rId6"/>
    <p:sldId id="260" r:id="rId7"/>
    <p:sldId id="258" r:id="rId8"/>
    <p:sldId id="261" r:id="rId9"/>
    <p:sldId id="272" r:id="rId10"/>
    <p:sldId id="269" r:id="rId11"/>
    <p:sldId id="259" r:id="rId12"/>
    <p:sldId id="266" r:id="rId13"/>
    <p:sldId id="262" r:id="rId14"/>
    <p:sldId id="268" r:id="rId15"/>
    <p:sldId id="263"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99"/>
  </p:normalViewPr>
  <p:slideViewPr>
    <p:cSldViewPr snapToGrid="0" snapToObjects="1">
      <p:cViewPr varScale="1">
        <p:scale>
          <a:sx n="106" d="100"/>
          <a:sy n="106" d="100"/>
        </p:scale>
        <p:origin x="7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A03CD-7562-D448-8F12-EE1C51C3197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E2BC3E1-482B-EC41-BFA9-87EB4866A4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7228F15-A403-8E45-9202-1F547787D168}"/>
              </a:ext>
            </a:extLst>
          </p:cNvPr>
          <p:cNvSpPr>
            <a:spLocks noGrp="1"/>
          </p:cNvSpPr>
          <p:nvPr>
            <p:ph type="dt" sz="half" idx="10"/>
          </p:nvPr>
        </p:nvSpPr>
        <p:spPr/>
        <p:txBody>
          <a:bodyPr/>
          <a:lstStyle/>
          <a:p>
            <a:fld id="{6C6A5943-B230-2C4E-AB2D-EABBF3B5BEAE}" type="datetimeFigureOut">
              <a:rPr lang="nl-NL" smtClean="0"/>
              <a:t>04-10-19</a:t>
            </a:fld>
            <a:endParaRPr lang="nl-NL"/>
          </a:p>
        </p:txBody>
      </p:sp>
      <p:sp>
        <p:nvSpPr>
          <p:cNvPr id="5" name="Tijdelijke aanduiding voor voettekst 4">
            <a:extLst>
              <a:ext uri="{FF2B5EF4-FFF2-40B4-BE49-F238E27FC236}">
                <a16:creationId xmlns:a16="http://schemas.microsoft.com/office/drawing/2014/main" id="{79C3035B-C5FD-E642-99BC-53897736CB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57E77EE-12BF-F342-B09C-7D0DE34AC97C}"/>
              </a:ext>
            </a:extLst>
          </p:cNvPr>
          <p:cNvSpPr>
            <a:spLocks noGrp="1"/>
          </p:cNvSpPr>
          <p:nvPr>
            <p:ph type="sldNum" sz="quarter" idx="12"/>
          </p:nvPr>
        </p:nvSpPr>
        <p:spPr/>
        <p:txBody>
          <a:bodyPr/>
          <a:lstStyle/>
          <a:p>
            <a:fld id="{71A0C789-584B-8542-9FEE-5BE86A79ADE6}" type="slidenum">
              <a:rPr lang="nl-NL" smtClean="0"/>
              <a:t>‹nr.›</a:t>
            </a:fld>
            <a:endParaRPr lang="nl-NL"/>
          </a:p>
        </p:txBody>
      </p:sp>
    </p:spTree>
    <p:extLst>
      <p:ext uri="{BB962C8B-B14F-4D97-AF65-F5344CB8AC3E}">
        <p14:creationId xmlns:p14="http://schemas.microsoft.com/office/powerpoint/2010/main" val="3549266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F8E7D-8121-7142-A49B-A7EA8A27F4B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600DC8E-C59B-DF4E-ADE1-CCC94AD3877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19E7B32-6BBE-AC40-8CEB-344BA652C9F7}"/>
              </a:ext>
            </a:extLst>
          </p:cNvPr>
          <p:cNvSpPr>
            <a:spLocks noGrp="1"/>
          </p:cNvSpPr>
          <p:nvPr>
            <p:ph type="dt" sz="half" idx="10"/>
          </p:nvPr>
        </p:nvSpPr>
        <p:spPr/>
        <p:txBody>
          <a:bodyPr/>
          <a:lstStyle/>
          <a:p>
            <a:fld id="{6C6A5943-B230-2C4E-AB2D-EABBF3B5BEAE}" type="datetimeFigureOut">
              <a:rPr lang="nl-NL" smtClean="0"/>
              <a:t>04-10-19</a:t>
            </a:fld>
            <a:endParaRPr lang="nl-NL"/>
          </a:p>
        </p:txBody>
      </p:sp>
      <p:sp>
        <p:nvSpPr>
          <p:cNvPr id="5" name="Tijdelijke aanduiding voor voettekst 4">
            <a:extLst>
              <a:ext uri="{FF2B5EF4-FFF2-40B4-BE49-F238E27FC236}">
                <a16:creationId xmlns:a16="http://schemas.microsoft.com/office/drawing/2014/main" id="{2A929510-1526-2E45-98AB-44B556592F9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3108FEB-D4A7-6D46-881C-74E56A1AC667}"/>
              </a:ext>
            </a:extLst>
          </p:cNvPr>
          <p:cNvSpPr>
            <a:spLocks noGrp="1"/>
          </p:cNvSpPr>
          <p:nvPr>
            <p:ph type="sldNum" sz="quarter" idx="12"/>
          </p:nvPr>
        </p:nvSpPr>
        <p:spPr/>
        <p:txBody>
          <a:bodyPr/>
          <a:lstStyle/>
          <a:p>
            <a:fld id="{71A0C789-584B-8542-9FEE-5BE86A79ADE6}" type="slidenum">
              <a:rPr lang="nl-NL" smtClean="0"/>
              <a:t>‹nr.›</a:t>
            </a:fld>
            <a:endParaRPr lang="nl-NL"/>
          </a:p>
        </p:txBody>
      </p:sp>
    </p:spTree>
    <p:extLst>
      <p:ext uri="{BB962C8B-B14F-4D97-AF65-F5344CB8AC3E}">
        <p14:creationId xmlns:p14="http://schemas.microsoft.com/office/powerpoint/2010/main" val="56377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943BC65-82AD-4D4A-861E-FEA6E1B3BFC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7B95F9D-AA54-CE49-A263-981CBC5E064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8339446-A62C-7D4E-AF0D-E1AD753DEDAD}"/>
              </a:ext>
            </a:extLst>
          </p:cNvPr>
          <p:cNvSpPr>
            <a:spLocks noGrp="1"/>
          </p:cNvSpPr>
          <p:nvPr>
            <p:ph type="dt" sz="half" idx="10"/>
          </p:nvPr>
        </p:nvSpPr>
        <p:spPr/>
        <p:txBody>
          <a:bodyPr/>
          <a:lstStyle/>
          <a:p>
            <a:fld id="{6C6A5943-B230-2C4E-AB2D-EABBF3B5BEAE}" type="datetimeFigureOut">
              <a:rPr lang="nl-NL" smtClean="0"/>
              <a:t>04-10-19</a:t>
            </a:fld>
            <a:endParaRPr lang="nl-NL"/>
          </a:p>
        </p:txBody>
      </p:sp>
      <p:sp>
        <p:nvSpPr>
          <p:cNvPr id="5" name="Tijdelijke aanduiding voor voettekst 4">
            <a:extLst>
              <a:ext uri="{FF2B5EF4-FFF2-40B4-BE49-F238E27FC236}">
                <a16:creationId xmlns:a16="http://schemas.microsoft.com/office/drawing/2014/main" id="{82403AF7-3770-8646-8CBE-D6942B5E855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44E359-577D-BA4F-B1D4-6888869E9BDB}"/>
              </a:ext>
            </a:extLst>
          </p:cNvPr>
          <p:cNvSpPr>
            <a:spLocks noGrp="1"/>
          </p:cNvSpPr>
          <p:nvPr>
            <p:ph type="sldNum" sz="quarter" idx="12"/>
          </p:nvPr>
        </p:nvSpPr>
        <p:spPr/>
        <p:txBody>
          <a:bodyPr/>
          <a:lstStyle/>
          <a:p>
            <a:fld id="{71A0C789-584B-8542-9FEE-5BE86A79ADE6}" type="slidenum">
              <a:rPr lang="nl-NL" smtClean="0"/>
              <a:t>‹nr.›</a:t>
            </a:fld>
            <a:endParaRPr lang="nl-NL"/>
          </a:p>
        </p:txBody>
      </p:sp>
    </p:spTree>
    <p:extLst>
      <p:ext uri="{BB962C8B-B14F-4D97-AF65-F5344CB8AC3E}">
        <p14:creationId xmlns:p14="http://schemas.microsoft.com/office/powerpoint/2010/main" val="224456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D8252E-DBA5-9448-B792-9E476CC965C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7A39A13-E01D-0C42-A152-F5D8B0FE730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0E66EE3-D62D-4F40-96A2-A672205CAE6F}"/>
              </a:ext>
            </a:extLst>
          </p:cNvPr>
          <p:cNvSpPr>
            <a:spLocks noGrp="1"/>
          </p:cNvSpPr>
          <p:nvPr>
            <p:ph type="dt" sz="half" idx="10"/>
          </p:nvPr>
        </p:nvSpPr>
        <p:spPr/>
        <p:txBody>
          <a:bodyPr/>
          <a:lstStyle/>
          <a:p>
            <a:fld id="{6C6A5943-B230-2C4E-AB2D-EABBF3B5BEAE}" type="datetimeFigureOut">
              <a:rPr lang="nl-NL" smtClean="0"/>
              <a:t>04-10-19</a:t>
            </a:fld>
            <a:endParaRPr lang="nl-NL"/>
          </a:p>
        </p:txBody>
      </p:sp>
      <p:sp>
        <p:nvSpPr>
          <p:cNvPr id="5" name="Tijdelijke aanduiding voor voettekst 4">
            <a:extLst>
              <a:ext uri="{FF2B5EF4-FFF2-40B4-BE49-F238E27FC236}">
                <a16:creationId xmlns:a16="http://schemas.microsoft.com/office/drawing/2014/main" id="{D87DEA2D-6127-2243-9010-AD8EB10986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7F66AF-8F34-9847-B927-614C4D21C5E8}"/>
              </a:ext>
            </a:extLst>
          </p:cNvPr>
          <p:cNvSpPr>
            <a:spLocks noGrp="1"/>
          </p:cNvSpPr>
          <p:nvPr>
            <p:ph type="sldNum" sz="quarter" idx="12"/>
          </p:nvPr>
        </p:nvSpPr>
        <p:spPr/>
        <p:txBody>
          <a:bodyPr/>
          <a:lstStyle/>
          <a:p>
            <a:fld id="{71A0C789-584B-8542-9FEE-5BE86A79ADE6}" type="slidenum">
              <a:rPr lang="nl-NL" smtClean="0"/>
              <a:t>‹nr.›</a:t>
            </a:fld>
            <a:endParaRPr lang="nl-NL"/>
          </a:p>
        </p:txBody>
      </p:sp>
    </p:spTree>
    <p:extLst>
      <p:ext uri="{BB962C8B-B14F-4D97-AF65-F5344CB8AC3E}">
        <p14:creationId xmlns:p14="http://schemas.microsoft.com/office/powerpoint/2010/main" val="293892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512C92-FFE2-AE4E-89CB-102F9FADBE0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712F59E-AEF6-1049-B5AF-4D592BE5D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5DC35E4-F774-4345-9F28-258228ABA875}"/>
              </a:ext>
            </a:extLst>
          </p:cNvPr>
          <p:cNvSpPr>
            <a:spLocks noGrp="1"/>
          </p:cNvSpPr>
          <p:nvPr>
            <p:ph type="dt" sz="half" idx="10"/>
          </p:nvPr>
        </p:nvSpPr>
        <p:spPr/>
        <p:txBody>
          <a:bodyPr/>
          <a:lstStyle/>
          <a:p>
            <a:fld id="{6C6A5943-B230-2C4E-AB2D-EABBF3B5BEAE}" type="datetimeFigureOut">
              <a:rPr lang="nl-NL" smtClean="0"/>
              <a:t>04-10-19</a:t>
            </a:fld>
            <a:endParaRPr lang="nl-NL"/>
          </a:p>
        </p:txBody>
      </p:sp>
      <p:sp>
        <p:nvSpPr>
          <p:cNvPr id="5" name="Tijdelijke aanduiding voor voettekst 4">
            <a:extLst>
              <a:ext uri="{FF2B5EF4-FFF2-40B4-BE49-F238E27FC236}">
                <a16:creationId xmlns:a16="http://schemas.microsoft.com/office/drawing/2014/main" id="{622E906D-6390-F14B-A62F-029799275FE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0E63C8A-AB67-7D47-A8C3-D959F0F98D0F}"/>
              </a:ext>
            </a:extLst>
          </p:cNvPr>
          <p:cNvSpPr>
            <a:spLocks noGrp="1"/>
          </p:cNvSpPr>
          <p:nvPr>
            <p:ph type="sldNum" sz="quarter" idx="12"/>
          </p:nvPr>
        </p:nvSpPr>
        <p:spPr/>
        <p:txBody>
          <a:bodyPr/>
          <a:lstStyle/>
          <a:p>
            <a:fld id="{71A0C789-584B-8542-9FEE-5BE86A79ADE6}" type="slidenum">
              <a:rPr lang="nl-NL" smtClean="0"/>
              <a:t>‹nr.›</a:t>
            </a:fld>
            <a:endParaRPr lang="nl-NL"/>
          </a:p>
        </p:txBody>
      </p:sp>
    </p:spTree>
    <p:extLst>
      <p:ext uri="{BB962C8B-B14F-4D97-AF65-F5344CB8AC3E}">
        <p14:creationId xmlns:p14="http://schemas.microsoft.com/office/powerpoint/2010/main" val="1656502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DF5454-92BF-8442-B84C-4845AFDF6F8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CEB32DF-F2DB-8440-B574-88762F70654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A2581FB-BA44-D845-87C8-3D2C9DB2E1A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4A9E58E-A564-C74B-A9FA-462D87B8C0A6}"/>
              </a:ext>
            </a:extLst>
          </p:cNvPr>
          <p:cNvSpPr>
            <a:spLocks noGrp="1"/>
          </p:cNvSpPr>
          <p:nvPr>
            <p:ph type="dt" sz="half" idx="10"/>
          </p:nvPr>
        </p:nvSpPr>
        <p:spPr/>
        <p:txBody>
          <a:bodyPr/>
          <a:lstStyle/>
          <a:p>
            <a:fld id="{6C6A5943-B230-2C4E-AB2D-EABBF3B5BEAE}" type="datetimeFigureOut">
              <a:rPr lang="nl-NL" smtClean="0"/>
              <a:t>04-10-19</a:t>
            </a:fld>
            <a:endParaRPr lang="nl-NL"/>
          </a:p>
        </p:txBody>
      </p:sp>
      <p:sp>
        <p:nvSpPr>
          <p:cNvPr id="6" name="Tijdelijke aanduiding voor voettekst 5">
            <a:extLst>
              <a:ext uri="{FF2B5EF4-FFF2-40B4-BE49-F238E27FC236}">
                <a16:creationId xmlns:a16="http://schemas.microsoft.com/office/drawing/2014/main" id="{DFCE5C00-D861-F54A-8F6F-CF66AA50EAC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BF2EBD2-0624-A143-A2A3-EF1EBA214E65}"/>
              </a:ext>
            </a:extLst>
          </p:cNvPr>
          <p:cNvSpPr>
            <a:spLocks noGrp="1"/>
          </p:cNvSpPr>
          <p:nvPr>
            <p:ph type="sldNum" sz="quarter" idx="12"/>
          </p:nvPr>
        </p:nvSpPr>
        <p:spPr/>
        <p:txBody>
          <a:bodyPr/>
          <a:lstStyle/>
          <a:p>
            <a:fld id="{71A0C789-584B-8542-9FEE-5BE86A79ADE6}" type="slidenum">
              <a:rPr lang="nl-NL" smtClean="0"/>
              <a:t>‹nr.›</a:t>
            </a:fld>
            <a:endParaRPr lang="nl-NL"/>
          </a:p>
        </p:txBody>
      </p:sp>
    </p:spTree>
    <p:extLst>
      <p:ext uri="{BB962C8B-B14F-4D97-AF65-F5344CB8AC3E}">
        <p14:creationId xmlns:p14="http://schemas.microsoft.com/office/powerpoint/2010/main" val="116732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D2742-FB4F-E445-8F20-7C43E1BCAB0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FC39488-EAC1-854C-BA44-7426AB185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4046B21-5A22-0B4C-BA62-593C9824F98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2228053-4C9F-D244-9752-04B773C8AD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9B2709F-11E4-B947-ADFA-6BB72B45A32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1E0AF82-BD82-2449-869E-32A07E564B4A}"/>
              </a:ext>
            </a:extLst>
          </p:cNvPr>
          <p:cNvSpPr>
            <a:spLocks noGrp="1"/>
          </p:cNvSpPr>
          <p:nvPr>
            <p:ph type="dt" sz="half" idx="10"/>
          </p:nvPr>
        </p:nvSpPr>
        <p:spPr/>
        <p:txBody>
          <a:bodyPr/>
          <a:lstStyle/>
          <a:p>
            <a:fld id="{6C6A5943-B230-2C4E-AB2D-EABBF3B5BEAE}" type="datetimeFigureOut">
              <a:rPr lang="nl-NL" smtClean="0"/>
              <a:t>04-10-19</a:t>
            </a:fld>
            <a:endParaRPr lang="nl-NL"/>
          </a:p>
        </p:txBody>
      </p:sp>
      <p:sp>
        <p:nvSpPr>
          <p:cNvPr id="8" name="Tijdelijke aanduiding voor voettekst 7">
            <a:extLst>
              <a:ext uri="{FF2B5EF4-FFF2-40B4-BE49-F238E27FC236}">
                <a16:creationId xmlns:a16="http://schemas.microsoft.com/office/drawing/2014/main" id="{752DE521-E378-E440-B9F8-1D7A37B9976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379D2A3-9EC9-5241-8E4D-7861CB7E7F28}"/>
              </a:ext>
            </a:extLst>
          </p:cNvPr>
          <p:cNvSpPr>
            <a:spLocks noGrp="1"/>
          </p:cNvSpPr>
          <p:nvPr>
            <p:ph type="sldNum" sz="quarter" idx="12"/>
          </p:nvPr>
        </p:nvSpPr>
        <p:spPr/>
        <p:txBody>
          <a:bodyPr/>
          <a:lstStyle/>
          <a:p>
            <a:fld id="{71A0C789-584B-8542-9FEE-5BE86A79ADE6}" type="slidenum">
              <a:rPr lang="nl-NL" smtClean="0"/>
              <a:t>‹nr.›</a:t>
            </a:fld>
            <a:endParaRPr lang="nl-NL"/>
          </a:p>
        </p:txBody>
      </p:sp>
    </p:spTree>
    <p:extLst>
      <p:ext uri="{BB962C8B-B14F-4D97-AF65-F5344CB8AC3E}">
        <p14:creationId xmlns:p14="http://schemas.microsoft.com/office/powerpoint/2010/main" val="363514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C4075A-1E27-1B4E-802D-AE8D389FC9D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8884286-270C-A44F-9EC3-20429DF713FF}"/>
              </a:ext>
            </a:extLst>
          </p:cNvPr>
          <p:cNvSpPr>
            <a:spLocks noGrp="1"/>
          </p:cNvSpPr>
          <p:nvPr>
            <p:ph type="dt" sz="half" idx="10"/>
          </p:nvPr>
        </p:nvSpPr>
        <p:spPr/>
        <p:txBody>
          <a:bodyPr/>
          <a:lstStyle/>
          <a:p>
            <a:fld id="{6C6A5943-B230-2C4E-AB2D-EABBF3B5BEAE}" type="datetimeFigureOut">
              <a:rPr lang="nl-NL" smtClean="0"/>
              <a:t>04-10-19</a:t>
            </a:fld>
            <a:endParaRPr lang="nl-NL"/>
          </a:p>
        </p:txBody>
      </p:sp>
      <p:sp>
        <p:nvSpPr>
          <p:cNvPr id="4" name="Tijdelijke aanduiding voor voettekst 3">
            <a:extLst>
              <a:ext uri="{FF2B5EF4-FFF2-40B4-BE49-F238E27FC236}">
                <a16:creationId xmlns:a16="http://schemas.microsoft.com/office/drawing/2014/main" id="{343801C8-4BCC-0048-9715-B95E7D08EEF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453161E-6B3B-3C45-AC6F-365860F7204C}"/>
              </a:ext>
            </a:extLst>
          </p:cNvPr>
          <p:cNvSpPr>
            <a:spLocks noGrp="1"/>
          </p:cNvSpPr>
          <p:nvPr>
            <p:ph type="sldNum" sz="quarter" idx="12"/>
          </p:nvPr>
        </p:nvSpPr>
        <p:spPr/>
        <p:txBody>
          <a:bodyPr/>
          <a:lstStyle/>
          <a:p>
            <a:fld id="{71A0C789-584B-8542-9FEE-5BE86A79ADE6}" type="slidenum">
              <a:rPr lang="nl-NL" smtClean="0"/>
              <a:t>‹nr.›</a:t>
            </a:fld>
            <a:endParaRPr lang="nl-NL"/>
          </a:p>
        </p:txBody>
      </p:sp>
    </p:spTree>
    <p:extLst>
      <p:ext uri="{BB962C8B-B14F-4D97-AF65-F5344CB8AC3E}">
        <p14:creationId xmlns:p14="http://schemas.microsoft.com/office/powerpoint/2010/main" val="179217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8FAD5DB-2317-4E47-AA42-6DB9749F3C32}"/>
              </a:ext>
            </a:extLst>
          </p:cNvPr>
          <p:cNvSpPr>
            <a:spLocks noGrp="1"/>
          </p:cNvSpPr>
          <p:nvPr>
            <p:ph type="dt" sz="half" idx="10"/>
          </p:nvPr>
        </p:nvSpPr>
        <p:spPr/>
        <p:txBody>
          <a:bodyPr/>
          <a:lstStyle/>
          <a:p>
            <a:fld id="{6C6A5943-B230-2C4E-AB2D-EABBF3B5BEAE}" type="datetimeFigureOut">
              <a:rPr lang="nl-NL" smtClean="0"/>
              <a:t>04-10-19</a:t>
            </a:fld>
            <a:endParaRPr lang="nl-NL"/>
          </a:p>
        </p:txBody>
      </p:sp>
      <p:sp>
        <p:nvSpPr>
          <p:cNvPr id="3" name="Tijdelijke aanduiding voor voettekst 2">
            <a:extLst>
              <a:ext uri="{FF2B5EF4-FFF2-40B4-BE49-F238E27FC236}">
                <a16:creationId xmlns:a16="http://schemas.microsoft.com/office/drawing/2014/main" id="{5DF275BF-08AB-A245-9C55-67C3B22363E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2CC4DC0-8E33-3E4C-9854-084DFEC7591A}"/>
              </a:ext>
            </a:extLst>
          </p:cNvPr>
          <p:cNvSpPr>
            <a:spLocks noGrp="1"/>
          </p:cNvSpPr>
          <p:nvPr>
            <p:ph type="sldNum" sz="quarter" idx="12"/>
          </p:nvPr>
        </p:nvSpPr>
        <p:spPr/>
        <p:txBody>
          <a:bodyPr/>
          <a:lstStyle/>
          <a:p>
            <a:fld id="{71A0C789-584B-8542-9FEE-5BE86A79ADE6}" type="slidenum">
              <a:rPr lang="nl-NL" smtClean="0"/>
              <a:t>‹nr.›</a:t>
            </a:fld>
            <a:endParaRPr lang="nl-NL"/>
          </a:p>
        </p:txBody>
      </p:sp>
    </p:spTree>
    <p:extLst>
      <p:ext uri="{BB962C8B-B14F-4D97-AF65-F5344CB8AC3E}">
        <p14:creationId xmlns:p14="http://schemas.microsoft.com/office/powerpoint/2010/main" val="345112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19B1C9-3688-C944-A57A-48E4E3D7D51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DA2038A-A4E4-F64B-A79A-867E53106C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7618B10-28DE-0549-B6E6-78B42F230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9C951C0-5007-ED43-9AC5-B19C986625B8}"/>
              </a:ext>
            </a:extLst>
          </p:cNvPr>
          <p:cNvSpPr>
            <a:spLocks noGrp="1"/>
          </p:cNvSpPr>
          <p:nvPr>
            <p:ph type="dt" sz="half" idx="10"/>
          </p:nvPr>
        </p:nvSpPr>
        <p:spPr/>
        <p:txBody>
          <a:bodyPr/>
          <a:lstStyle/>
          <a:p>
            <a:fld id="{6C6A5943-B230-2C4E-AB2D-EABBF3B5BEAE}" type="datetimeFigureOut">
              <a:rPr lang="nl-NL" smtClean="0"/>
              <a:t>04-10-19</a:t>
            </a:fld>
            <a:endParaRPr lang="nl-NL"/>
          </a:p>
        </p:txBody>
      </p:sp>
      <p:sp>
        <p:nvSpPr>
          <p:cNvPr id="6" name="Tijdelijke aanduiding voor voettekst 5">
            <a:extLst>
              <a:ext uri="{FF2B5EF4-FFF2-40B4-BE49-F238E27FC236}">
                <a16:creationId xmlns:a16="http://schemas.microsoft.com/office/drawing/2014/main" id="{48671E59-36D0-184B-9C95-42165D43B8E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73E390A-5C3A-D44F-B869-9E0A43C934FC}"/>
              </a:ext>
            </a:extLst>
          </p:cNvPr>
          <p:cNvSpPr>
            <a:spLocks noGrp="1"/>
          </p:cNvSpPr>
          <p:nvPr>
            <p:ph type="sldNum" sz="quarter" idx="12"/>
          </p:nvPr>
        </p:nvSpPr>
        <p:spPr/>
        <p:txBody>
          <a:bodyPr/>
          <a:lstStyle/>
          <a:p>
            <a:fld id="{71A0C789-584B-8542-9FEE-5BE86A79ADE6}" type="slidenum">
              <a:rPr lang="nl-NL" smtClean="0"/>
              <a:t>‹nr.›</a:t>
            </a:fld>
            <a:endParaRPr lang="nl-NL"/>
          </a:p>
        </p:txBody>
      </p:sp>
    </p:spTree>
    <p:extLst>
      <p:ext uri="{BB962C8B-B14F-4D97-AF65-F5344CB8AC3E}">
        <p14:creationId xmlns:p14="http://schemas.microsoft.com/office/powerpoint/2010/main" val="807272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91F38-D58F-8F47-92EB-6CA908EAA4E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3788181-93BD-9C42-AAA9-7E595195FE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89E2D5D-75BA-6C40-96CC-01E530D6C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3DC4259-517C-B148-B2BA-088BC8417431}"/>
              </a:ext>
            </a:extLst>
          </p:cNvPr>
          <p:cNvSpPr>
            <a:spLocks noGrp="1"/>
          </p:cNvSpPr>
          <p:nvPr>
            <p:ph type="dt" sz="half" idx="10"/>
          </p:nvPr>
        </p:nvSpPr>
        <p:spPr/>
        <p:txBody>
          <a:bodyPr/>
          <a:lstStyle/>
          <a:p>
            <a:fld id="{6C6A5943-B230-2C4E-AB2D-EABBF3B5BEAE}" type="datetimeFigureOut">
              <a:rPr lang="nl-NL" smtClean="0"/>
              <a:t>04-10-19</a:t>
            </a:fld>
            <a:endParaRPr lang="nl-NL"/>
          </a:p>
        </p:txBody>
      </p:sp>
      <p:sp>
        <p:nvSpPr>
          <p:cNvPr id="6" name="Tijdelijke aanduiding voor voettekst 5">
            <a:extLst>
              <a:ext uri="{FF2B5EF4-FFF2-40B4-BE49-F238E27FC236}">
                <a16:creationId xmlns:a16="http://schemas.microsoft.com/office/drawing/2014/main" id="{704EF0F5-9E8B-6C4F-80BB-02ABA76F4FE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95DFCCB-ACF4-894D-A855-6F137C5E5362}"/>
              </a:ext>
            </a:extLst>
          </p:cNvPr>
          <p:cNvSpPr>
            <a:spLocks noGrp="1"/>
          </p:cNvSpPr>
          <p:nvPr>
            <p:ph type="sldNum" sz="quarter" idx="12"/>
          </p:nvPr>
        </p:nvSpPr>
        <p:spPr/>
        <p:txBody>
          <a:bodyPr/>
          <a:lstStyle/>
          <a:p>
            <a:fld id="{71A0C789-584B-8542-9FEE-5BE86A79ADE6}" type="slidenum">
              <a:rPr lang="nl-NL" smtClean="0"/>
              <a:t>‹nr.›</a:t>
            </a:fld>
            <a:endParaRPr lang="nl-NL"/>
          </a:p>
        </p:txBody>
      </p:sp>
    </p:spTree>
    <p:extLst>
      <p:ext uri="{BB962C8B-B14F-4D97-AF65-F5344CB8AC3E}">
        <p14:creationId xmlns:p14="http://schemas.microsoft.com/office/powerpoint/2010/main" val="298042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4C45472-F45F-7F46-B59A-2257B8511D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97EF197-D77B-BA4A-B64F-0451113330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B8ECDF-98FA-1B47-8CFF-192D0F201C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A5943-B230-2C4E-AB2D-EABBF3B5BEAE}" type="datetimeFigureOut">
              <a:rPr lang="nl-NL" smtClean="0"/>
              <a:t>04-10-19</a:t>
            </a:fld>
            <a:endParaRPr lang="nl-NL"/>
          </a:p>
        </p:txBody>
      </p:sp>
      <p:sp>
        <p:nvSpPr>
          <p:cNvPr id="5" name="Tijdelijke aanduiding voor voettekst 4">
            <a:extLst>
              <a:ext uri="{FF2B5EF4-FFF2-40B4-BE49-F238E27FC236}">
                <a16:creationId xmlns:a16="http://schemas.microsoft.com/office/drawing/2014/main" id="{B776EF18-11A6-614D-9F81-DA00B063A8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B805148-EB89-9C41-A734-E58D8FE1AB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0C789-584B-8542-9FEE-5BE86A79ADE6}" type="slidenum">
              <a:rPr lang="nl-NL" smtClean="0"/>
              <a:t>‹nr.›</a:t>
            </a:fld>
            <a:endParaRPr lang="nl-NL"/>
          </a:p>
        </p:txBody>
      </p:sp>
    </p:spTree>
    <p:extLst>
      <p:ext uri="{BB962C8B-B14F-4D97-AF65-F5344CB8AC3E}">
        <p14:creationId xmlns:p14="http://schemas.microsoft.com/office/powerpoint/2010/main" val="2250532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loketgezondleven.nl/gezonde-gemeente/wat-is-integraal-werken"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F33873E-D77E-E641-A956-13275153292C}"/>
              </a:ext>
            </a:extLst>
          </p:cNvPr>
          <p:cNvSpPr>
            <a:spLocks noGrp="1"/>
          </p:cNvSpPr>
          <p:nvPr>
            <p:ph type="ctrTitle"/>
          </p:nvPr>
        </p:nvSpPr>
        <p:spPr>
          <a:xfrm>
            <a:off x="527538" y="4756638"/>
            <a:ext cx="11139854" cy="930447"/>
          </a:xfrm>
        </p:spPr>
        <p:txBody>
          <a:bodyPr>
            <a:normAutofit/>
          </a:bodyPr>
          <a:lstStyle/>
          <a:p>
            <a:r>
              <a:rPr lang="nl-NL" sz="5400" dirty="0">
                <a:solidFill>
                  <a:srgbClr val="FFFFFF"/>
                </a:solidFill>
              </a:rPr>
              <a:t>Beleid op het gebied van gezondheid</a:t>
            </a:r>
          </a:p>
        </p:txBody>
      </p:sp>
      <p:sp>
        <p:nvSpPr>
          <p:cNvPr id="3" name="Ondertitel 2">
            <a:extLst>
              <a:ext uri="{FF2B5EF4-FFF2-40B4-BE49-F238E27FC236}">
                <a16:creationId xmlns:a16="http://schemas.microsoft.com/office/drawing/2014/main" id="{6D953482-E80B-B54D-9675-BD38F466E0D6}"/>
              </a:ext>
            </a:extLst>
          </p:cNvPr>
          <p:cNvSpPr>
            <a:spLocks noGrp="1"/>
          </p:cNvSpPr>
          <p:nvPr>
            <p:ph type="subTitle" idx="1"/>
          </p:nvPr>
        </p:nvSpPr>
        <p:spPr>
          <a:xfrm>
            <a:off x="1339362" y="5815698"/>
            <a:ext cx="9144000" cy="420001"/>
          </a:xfrm>
        </p:spPr>
        <p:txBody>
          <a:bodyPr>
            <a:normAutofit/>
          </a:bodyPr>
          <a:lstStyle/>
          <a:p>
            <a:r>
              <a:rPr lang="nl-NL" sz="2000" dirty="0">
                <a:solidFill>
                  <a:srgbClr val="F9D498"/>
                </a:solidFill>
              </a:rPr>
              <a:t>Leerjaar 3, periode 1, week 6</a:t>
            </a:r>
          </a:p>
        </p:txBody>
      </p:sp>
      <p:pic>
        <p:nvPicPr>
          <p:cNvPr id="7" name="Afbeelding 6" descr="Afbeelding met persoon&#10;&#10;Automatisch gegenereerde beschrijving">
            <a:extLst>
              <a:ext uri="{FF2B5EF4-FFF2-40B4-BE49-F238E27FC236}">
                <a16:creationId xmlns:a16="http://schemas.microsoft.com/office/drawing/2014/main" id="{3345DE29-A4DC-644C-A9E8-ADE97692A0C9}"/>
              </a:ext>
            </a:extLst>
          </p:cNvPr>
          <p:cNvPicPr>
            <a:picLocks noChangeAspect="1"/>
          </p:cNvPicPr>
          <p:nvPr/>
        </p:nvPicPr>
        <p:blipFill>
          <a:blip r:embed="rId2"/>
          <a:stretch>
            <a:fillRect/>
          </a:stretch>
        </p:blipFill>
        <p:spPr>
          <a:xfrm>
            <a:off x="320040" y="390159"/>
            <a:ext cx="5455917" cy="3832781"/>
          </a:xfrm>
          <a:prstGeom prst="rect">
            <a:avLst/>
          </a:prstGeom>
        </p:spPr>
      </p:pic>
      <p:pic>
        <p:nvPicPr>
          <p:cNvPr id="5" name="Afbeelding 4">
            <a:extLst>
              <a:ext uri="{FF2B5EF4-FFF2-40B4-BE49-F238E27FC236}">
                <a16:creationId xmlns:a16="http://schemas.microsoft.com/office/drawing/2014/main" id="{2FBBAF82-E2A7-8347-952E-D4D3CF5964BE}"/>
              </a:ext>
            </a:extLst>
          </p:cNvPr>
          <p:cNvPicPr>
            <a:picLocks noChangeAspect="1"/>
          </p:cNvPicPr>
          <p:nvPr/>
        </p:nvPicPr>
        <p:blipFill>
          <a:blip r:embed="rId3"/>
          <a:stretch>
            <a:fillRect/>
          </a:stretch>
        </p:blipFill>
        <p:spPr>
          <a:xfrm>
            <a:off x="6416043" y="410618"/>
            <a:ext cx="5455917" cy="3791862"/>
          </a:xfrm>
          <a:prstGeom prst="rect">
            <a:avLst/>
          </a:prstGeom>
        </p:spPr>
      </p:pic>
      <p:cxnSp>
        <p:nvCxnSpPr>
          <p:cNvPr id="16"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43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596427-26D0-5448-974A-5B1D41B0F5D8}"/>
              </a:ext>
            </a:extLst>
          </p:cNvPr>
          <p:cNvSpPr>
            <a:spLocks noGrp="1"/>
          </p:cNvSpPr>
          <p:nvPr>
            <p:ph type="title"/>
          </p:nvPr>
        </p:nvSpPr>
        <p:spPr/>
        <p:txBody>
          <a:bodyPr>
            <a:normAutofit/>
          </a:bodyPr>
          <a:lstStyle/>
          <a:p>
            <a:r>
              <a:rPr lang="nl-NL" dirty="0"/>
              <a:t>Model </a:t>
            </a:r>
            <a:r>
              <a:rPr lang="nl-NL" dirty="0" err="1"/>
              <a:t>Dahlen</a:t>
            </a:r>
            <a:r>
              <a:rPr lang="nl-NL" dirty="0"/>
              <a:t> &amp; </a:t>
            </a:r>
            <a:r>
              <a:rPr lang="nl-NL" dirty="0" err="1"/>
              <a:t>Whitehead</a:t>
            </a:r>
            <a:r>
              <a:rPr lang="nl-NL" dirty="0"/>
              <a:t> </a:t>
            </a:r>
            <a:r>
              <a:rPr lang="nl-NL" sz="1200" dirty="0"/>
              <a:t>( bron: </a:t>
            </a:r>
            <a:r>
              <a:rPr lang="nl-NL" sz="1200" dirty="0" err="1"/>
              <a:t>https</a:t>
            </a:r>
            <a:r>
              <a:rPr lang="nl-NL" sz="1200" dirty="0"/>
              <a:t>://</a:t>
            </a:r>
            <a:r>
              <a:rPr lang="nl-NL" sz="1200" dirty="0" err="1"/>
              <a:t>www.kennisbanksportenbewegen.nl</a:t>
            </a:r>
            <a:r>
              <a:rPr lang="nl-NL" sz="1200" dirty="0"/>
              <a:t>/?file=459&amp;m=1422882795&amp;action=</a:t>
            </a:r>
            <a:r>
              <a:rPr lang="nl-NL" sz="1200" dirty="0" err="1"/>
              <a:t>file.download</a:t>
            </a:r>
            <a:r>
              <a:rPr lang="nl-NL" dirty="0"/>
              <a:t>)</a:t>
            </a:r>
          </a:p>
        </p:txBody>
      </p:sp>
      <p:sp>
        <p:nvSpPr>
          <p:cNvPr id="3" name="Tijdelijke aanduiding voor inhoud 2">
            <a:extLst>
              <a:ext uri="{FF2B5EF4-FFF2-40B4-BE49-F238E27FC236}">
                <a16:creationId xmlns:a16="http://schemas.microsoft.com/office/drawing/2014/main" id="{B61F00A8-B717-FB46-BA70-6911984A49F3}"/>
              </a:ext>
            </a:extLst>
          </p:cNvPr>
          <p:cNvSpPr>
            <a:spLocks noGrp="1"/>
          </p:cNvSpPr>
          <p:nvPr>
            <p:ph idx="1"/>
          </p:nvPr>
        </p:nvSpPr>
        <p:spPr>
          <a:xfrm>
            <a:off x="838200" y="1957387"/>
            <a:ext cx="10515600" cy="4219575"/>
          </a:xfrm>
        </p:spPr>
        <p:txBody>
          <a:bodyPr>
            <a:normAutofit fontScale="62500" lnSpcReduction="20000"/>
          </a:bodyPr>
          <a:lstStyle/>
          <a:p>
            <a:r>
              <a:rPr lang="nl-NL" dirty="0"/>
              <a:t>Het model van </a:t>
            </a:r>
            <a:r>
              <a:rPr lang="nl-NL" dirty="0" err="1"/>
              <a:t>Dahlgren</a:t>
            </a:r>
            <a:r>
              <a:rPr lang="nl-NL" dirty="0"/>
              <a:t> &amp; </a:t>
            </a:r>
            <a:r>
              <a:rPr lang="nl-NL" dirty="0" err="1"/>
              <a:t>Whitehead</a:t>
            </a:r>
            <a:r>
              <a:rPr lang="nl-NL" dirty="0"/>
              <a:t> (1991), figuur vorige sheet, geeft de belangrijkste determinanten van gezondheid in lagen aan, in de vorm van een regenboog.</a:t>
            </a:r>
            <a:br>
              <a:rPr lang="nl-NL" dirty="0"/>
            </a:br>
            <a:r>
              <a:rPr lang="nl-NL" dirty="0"/>
              <a:t>In het midden van het model staat het individu. Individuen hebben een leeftijd, zijn man of vrouw en hebben een aantal aangeboren eigenschappen die voor het grootste gedeelte vaststaan. Om hen heen zijn er factoren die </a:t>
            </a:r>
            <a:r>
              <a:rPr lang="nl-NL" dirty="0" err="1"/>
              <a:t>beïnvloedbaar</a:t>
            </a:r>
            <a:r>
              <a:rPr lang="nl-NL" dirty="0"/>
              <a:t> zijn door bijvoorbeeld beleid. </a:t>
            </a:r>
          </a:p>
          <a:p>
            <a:r>
              <a:rPr lang="nl-NL" dirty="0"/>
              <a:t>Als eerste zijn dat de leefstijlfactoren zoals voeding, bewegen, veilig vrijen, roken en drinken. De laag daaromheen is de sociale omgeving, onder andere gezin, familie, vrienden, collega’s en buurtgenoten. Daar omheen zit weer een laag die bepaalt in hoeverre personen in staat zijn hun gezondheid te onderhouden dat wil zeggen leef- en werkomstandigheden, voedselvoorziening en toegang tot belangrijke middelen en diensten. Ten slotte hebben economische, culturele en milieu factoren ook invloed. Dit is de maatschappelijke context, ook wel het macro niveau genoemd. </a:t>
            </a:r>
          </a:p>
          <a:p>
            <a:r>
              <a:rPr lang="nl-NL" dirty="0"/>
              <a:t>De factoren in de verschillende lagen van het model hangen met elkaar samen: leefstijl is ingebed in sociale normen en netwerken en dit hangt weer samen de </a:t>
            </a:r>
            <a:r>
              <a:rPr lang="nl-NL" dirty="0" err="1"/>
              <a:t>sociaal-economische</a:t>
            </a:r>
            <a:r>
              <a:rPr lang="nl-NL" dirty="0"/>
              <a:t> en culturele omgeving. De verschillende determinanten van gezondheid interacteren met elkaar. Sociale factoren interacteren met de biologische factoren en ook met de sociale geschiedenis van een individu en vormen zo gezondheid. Fysieke factoren zitten om de sociale factoren heen. Wil je fysieke determinanten van gezondheid bewerkstellingen dan heb je sociale structuren nodig om dat te realiseren. </a:t>
            </a:r>
          </a:p>
          <a:p>
            <a:endParaRPr lang="nl-NL" dirty="0"/>
          </a:p>
        </p:txBody>
      </p:sp>
    </p:spTree>
    <p:extLst>
      <p:ext uri="{BB962C8B-B14F-4D97-AF65-F5344CB8AC3E}">
        <p14:creationId xmlns:p14="http://schemas.microsoft.com/office/powerpoint/2010/main" val="1751775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9B1943A-1354-5B42-860F-B0779CC18BD8}"/>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4600" dirty="0">
                <a:solidFill>
                  <a:srgbClr val="FFFFFF"/>
                </a:solidFill>
              </a:rPr>
              <a:t>Op </a:t>
            </a:r>
            <a:r>
              <a:rPr lang="en-US" sz="4600" dirty="0" err="1">
                <a:solidFill>
                  <a:srgbClr val="FFFFFF"/>
                </a:solidFill>
              </a:rPr>
              <a:t>welke</a:t>
            </a:r>
            <a:r>
              <a:rPr lang="en-US" sz="4600" dirty="0">
                <a:solidFill>
                  <a:srgbClr val="FFFFFF"/>
                </a:solidFill>
              </a:rPr>
              <a:t> </a:t>
            </a:r>
            <a:r>
              <a:rPr lang="en-US" sz="4600" dirty="0" err="1">
                <a:solidFill>
                  <a:srgbClr val="FFFFFF"/>
                </a:solidFill>
              </a:rPr>
              <a:t>niveaus</a:t>
            </a:r>
            <a:r>
              <a:rPr lang="en-US" sz="4600" dirty="0">
                <a:solidFill>
                  <a:srgbClr val="FFFFFF"/>
                </a:solidFill>
              </a:rPr>
              <a:t> </a:t>
            </a:r>
            <a:r>
              <a:rPr lang="en-US" sz="4600" dirty="0" err="1">
                <a:solidFill>
                  <a:srgbClr val="FFFFFF"/>
                </a:solidFill>
              </a:rPr>
              <a:t>zien</a:t>
            </a:r>
            <a:r>
              <a:rPr lang="en-US" sz="4600" dirty="0">
                <a:solidFill>
                  <a:srgbClr val="FFFFFF"/>
                </a:solidFill>
              </a:rPr>
              <a:t> we </a:t>
            </a:r>
            <a:r>
              <a:rPr lang="en-US" sz="4600" dirty="0" err="1">
                <a:solidFill>
                  <a:srgbClr val="FFFFFF"/>
                </a:solidFill>
              </a:rPr>
              <a:t>gezondheidsbeleid</a:t>
            </a:r>
            <a:r>
              <a:rPr lang="en-US" sz="4600" dirty="0">
                <a:solidFill>
                  <a:srgbClr val="FFFFFF"/>
                </a:solidFill>
              </a:rPr>
              <a:t>?</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a:extLst>
              <a:ext uri="{FF2B5EF4-FFF2-40B4-BE49-F238E27FC236}">
                <a16:creationId xmlns:a16="http://schemas.microsoft.com/office/drawing/2014/main" id="{F96D39A4-7689-7145-9B56-5840304C3B05}"/>
              </a:ext>
            </a:extLst>
          </p:cNvPr>
          <p:cNvPicPr>
            <a:picLocks noGrp="1" noChangeAspect="1"/>
          </p:cNvPicPr>
          <p:nvPr>
            <p:ph idx="1"/>
          </p:nvPr>
        </p:nvPicPr>
        <p:blipFill>
          <a:blip r:embed="rId2"/>
          <a:stretch>
            <a:fillRect/>
          </a:stretch>
        </p:blipFill>
        <p:spPr>
          <a:xfrm>
            <a:off x="651310" y="2426818"/>
            <a:ext cx="4816430" cy="3997637"/>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2572CB25-E3BB-F044-9AFF-193783947F5B}"/>
              </a:ext>
            </a:extLst>
          </p:cNvPr>
          <p:cNvPicPr>
            <a:picLocks noChangeAspect="1"/>
          </p:cNvPicPr>
          <p:nvPr/>
        </p:nvPicPr>
        <p:blipFill>
          <a:blip r:embed="rId3"/>
          <a:stretch>
            <a:fillRect/>
          </a:stretch>
        </p:blipFill>
        <p:spPr>
          <a:xfrm>
            <a:off x="6445073" y="2597904"/>
            <a:ext cx="5455917" cy="3655464"/>
          </a:xfrm>
          <a:prstGeom prst="rect">
            <a:avLst/>
          </a:prstGeom>
        </p:spPr>
      </p:pic>
    </p:spTree>
    <p:extLst>
      <p:ext uri="{BB962C8B-B14F-4D97-AF65-F5344CB8AC3E}">
        <p14:creationId xmlns:p14="http://schemas.microsoft.com/office/powerpoint/2010/main" val="2544905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1CB647B-BDBC-014F-B9AD-F2987BDFD656}"/>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100" kern="1200">
                <a:solidFill>
                  <a:srgbClr val="FFFFFF"/>
                </a:solidFill>
                <a:latin typeface="+mj-lt"/>
                <a:ea typeface="+mj-ea"/>
                <a:cs typeface="+mj-cs"/>
              </a:rPr>
              <a:t>Samenhang beleidsstukken</a:t>
            </a:r>
          </a:p>
        </p:txBody>
      </p:sp>
      <p:pic>
        <p:nvPicPr>
          <p:cNvPr id="13" name="Tijdelijke aanduiding voor inhoud 12" descr="Afbeelding met schermafbeelding&#10;&#10;Automatisch gegenereerde beschrijving">
            <a:extLst>
              <a:ext uri="{FF2B5EF4-FFF2-40B4-BE49-F238E27FC236}">
                <a16:creationId xmlns:a16="http://schemas.microsoft.com/office/drawing/2014/main" id="{39276BA3-20CF-8248-AC2B-DA4E3039D540}"/>
              </a:ext>
            </a:extLst>
          </p:cNvPr>
          <p:cNvPicPr>
            <a:picLocks noGrp="1" noChangeAspect="1"/>
          </p:cNvPicPr>
          <p:nvPr>
            <p:ph idx="1"/>
          </p:nvPr>
        </p:nvPicPr>
        <p:blipFill>
          <a:blip r:embed="rId2"/>
          <a:stretch>
            <a:fillRect/>
          </a:stretch>
        </p:blipFill>
        <p:spPr>
          <a:xfrm>
            <a:off x="5556356" y="492573"/>
            <a:ext cx="5748476" cy="5880796"/>
          </a:xfrm>
          <a:prstGeom prst="rect">
            <a:avLst/>
          </a:prstGeom>
        </p:spPr>
      </p:pic>
    </p:spTree>
    <p:extLst>
      <p:ext uri="{BB962C8B-B14F-4D97-AF65-F5344CB8AC3E}">
        <p14:creationId xmlns:p14="http://schemas.microsoft.com/office/powerpoint/2010/main" val="2860445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2C2BDB-16AE-434F-BB22-7B455AD9377D}"/>
              </a:ext>
            </a:extLst>
          </p:cNvPr>
          <p:cNvSpPr>
            <a:spLocks noGrp="1"/>
          </p:cNvSpPr>
          <p:nvPr>
            <p:ph type="title"/>
          </p:nvPr>
        </p:nvSpPr>
        <p:spPr/>
        <p:txBody>
          <a:bodyPr/>
          <a:lstStyle/>
          <a:p>
            <a:endParaRPr lang="nl-NL"/>
          </a:p>
        </p:txBody>
      </p:sp>
      <p:pic>
        <p:nvPicPr>
          <p:cNvPr id="5" name="Tijdelijke aanduiding voor inhoud 4" descr="Afbeelding met elektronica&#10;&#10;Automatisch gegenereerde beschrijving">
            <a:extLst>
              <a:ext uri="{FF2B5EF4-FFF2-40B4-BE49-F238E27FC236}">
                <a16:creationId xmlns:a16="http://schemas.microsoft.com/office/drawing/2014/main" id="{31FADA41-6440-714C-8537-5CEA75E7D2CD}"/>
              </a:ext>
            </a:extLst>
          </p:cNvPr>
          <p:cNvPicPr>
            <a:picLocks noGrp="1" noChangeAspect="1"/>
          </p:cNvPicPr>
          <p:nvPr>
            <p:ph idx="1"/>
          </p:nvPr>
        </p:nvPicPr>
        <p:blipFill>
          <a:blip r:embed="rId2"/>
          <a:stretch>
            <a:fillRect/>
          </a:stretch>
        </p:blipFill>
        <p:spPr>
          <a:xfrm>
            <a:off x="838200" y="1253331"/>
            <a:ext cx="9817354" cy="4351338"/>
          </a:xfrm>
        </p:spPr>
      </p:pic>
      <p:sp>
        <p:nvSpPr>
          <p:cNvPr id="6" name="Rechthoek 5">
            <a:extLst>
              <a:ext uri="{FF2B5EF4-FFF2-40B4-BE49-F238E27FC236}">
                <a16:creationId xmlns:a16="http://schemas.microsoft.com/office/drawing/2014/main" id="{336B7A70-07C2-724D-8BC6-4AA9E9BFEE03}"/>
              </a:ext>
            </a:extLst>
          </p:cNvPr>
          <p:cNvSpPr/>
          <p:nvPr/>
        </p:nvSpPr>
        <p:spPr>
          <a:xfrm>
            <a:off x="1187322" y="5853797"/>
            <a:ext cx="7728077" cy="646331"/>
          </a:xfrm>
          <a:prstGeom prst="rect">
            <a:avLst/>
          </a:prstGeom>
        </p:spPr>
        <p:txBody>
          <a:bodyPr wrap="square">
            <a:spAutoFit/>
          </a:bodyPr>
          <a:lstStyle/>
          <a:p>
            <a:r>
              <a:rPr lang="nl-NL" dirty="0">
                <a:hlinkClick r:id="rId3"/>
              </a:rPr>
              <a:t>https://www.loketgezondleven.nl/gezonde-gemeente/wat-is-integraal-werken</a:t>
            </a:r>
            <a:endParaRPr lang="nl-NL" dirty="0"/>
          </a:p>
          <a:p>
            <a:endParaRPr lang="nl-NL" dirty="0"/>
          </a:p>
        </p:txBody>
      </p:sp>
    </p:spTree>
    <p:extLst>
      <p:ext uri="{BB962C8B-B14F-4D97-AF65-F5344CB8AC3E}">
        <p14:creationId xmlns:p14="http://schemas.microsoft.com/office/powerpoint/2010/main" val="3054873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F09A418-D594-FF45-AE18-3DB1F2B16BA1}"/>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4200">
                <a:solidFill>
                  <a:srgbClr val="FFFFFF"/>
                </a:solidFill>
              </a:rPr>
              <a:t>Relatie naar IBS. Hoe zien jullie dit en waar sta je?</a:t>
            </a:r>
          </a:p>
        </p:txBody>
      </p:sp>
      <p:cxnSp>
        <p:nvCxnSpPr>
          <p:cNvPr id="39" name="Straight Connector 3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Afbeelding 3" descr="Afbeelding met licht, tekening&#10;&#10;Automatisch gegenereerde beschrijving">
            <a:extLst>
              <a:ext uri="{FF2B5EF4-FFF2-40B4-BE49-F238E27FC236}">
                <a16:creationId xmlns:a16="http://schemas.microsoft.com/office/drawing/2014/main" id="{0DCECB4E-7484-DA41-83E5-D2FB27133891}"/>
              </a:ext>
            </a:extLst>
          </p:cNvPr>
          <p:cNvPicPr>
            <a:picLocks noChangeAspect="1"/>
          </p:cNvPicPr>
          <p:nvPr/>
        </p:nvPicPr>
        <p:blipFill>
          <a:blip r:embed="rId2"/>
          <a:stretch>
            <a:fillRect/>
          </a:stretch>
        </p:blipFill>
        <p:spPr>
          <a:xfrm>
            <a:off x="591849" y="2426818"/>
            <a:ext cx="4935353" cy="3997637"/>
          </a:xfrm>
          <a:prstGeom prst="rect">
            <a:avLst/>
          </a:prstGeom>
        </p:spPr>
      </p:pic>
      <p:cxnSp>
        <p:nvCxnSpPr>
          <p:cNvPr id="41" name="Straight Connector 4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Tijdelijke aanduiding voor inhoud 6" descr="Afbeelding met tekst&#10;&#10;Automatisch gegenereerde beschrijving">
            <a:extLst>
              <a:ext uri="{FF2B5EF4-FFF2-40B4-BE49-F238E27FC236}">
                <a16:creationId xmlns:a16="http://schemas.microsoft.com/office/drawing/2014/main" id="{095D0B8B-A9DF-744C-BEF6-738076F2E032}"/>
              </a:ext>
            </a:extLst>
          </p:cNvPr>
          <p:cNvPicPr>
            <a:picLocks noGrp="1" noChangeAspect="1"/>
          </p:cNvPicPr>
          <p:nvPr>
            <p:ph idx="1"/>
          </p:nvPr>
        </p:nvPicPr>
        <p:blipFill rotWithShape="1">
          <a:blip r:embed="rId3"/>
          <a:srcRect r="864"/>
          <a:stretch/>
        </p:blipFill>
        <p:spPr>
          <a:xfrm>
            <a:off x="6445073" y="2594483"/>
            <a:ext cx="5455917" cy="3662307"/>
          </a:xfrm>
          <a:prstGeom prst="rect">
            <a:avLst/>
          </a:prstGeom>
        </p:spPr>
      </p:pic>
    </p:spTree>
    <p:extLst>
      <p:ext uri="{BB962C8B-B14F-4D97-AF65-F5344CB8AC3E}">
        <p14:creationId xmlns:p14="http://schemas.microsoft.com/office/powerpoint/2010/main" val="368813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persoon, muur, binnen, vasthouden&#10;&#10;Automatisch gegenereerde beschrijving">
            <a:extLst>
              <a:ext uri="{FF2B5EF4-FFF2-40B4-BE49-F238E27FC236}">
                <a16:creationId xmlns:a16="http://schemas.microsoft.com/office/drawing/2014/main" id="{663DB794-F75D-9A48-8037-C777972060EE}"/>
              </a:ext>
            </a:extLst>
          </p:cNvPr>
          <p:cNvPicPr>
            <a:picLocks noChangeAspect="1"/>
          </p:cNvPicPr>
          <p:nvPr/>
        </p:nvPicPr>
        <p:blipFill rotWithShape="1">
          <a:blip r:embed="rId2"/>
          <a:srcRect t="13463" b="2267"/>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D13459C3-49B0-C448-9FE0-C6D9B05EE78B}"/>
              </a:ext>
            </a:extLst>
          </p:cNvPr>
          <p:cNvSpPr>
            <a:spLocks noGrp="1"/>
          </p:cNvSpPr>
          <p:nvPr>
            <p:ph type="title"/>
          </p:nvPr>
        </p:nvSpPr>
        <p:spPr>
          <a:xfrm>
            <a:off x="709448" y="1913950"/>
            <a:ext cx="4204137" cy="1342754"/>
          </a:xfrm>
        </p:spPr>
        <p:txBody>
          <a:bodyPr>
            <a:normAutofit/>
          </a:bodyPr>
          <a:lstStyle/>
          <a:p>
            <a:pPr algn="ctr"/>
            <a:r>
              <a:rPr lang="nl-NL" sz="3600"/>
              <a:t>Gezonde school</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591718FC-57DE-2746-BCB5-E9B200EAD2E3}"/>
              </a:ext>
            </a:extLst>
          </p:cNvPr>
          <p:cNvSpPr>
            <a:spLocks noGrp="1"/>
          </p:cNvSpPr>
          <p:nvPr>
            <p:ph idx="1"/>
          </p:nvPr>
        </p:nvSpPr>
        <p:spPr>
          <a:xfrm>
            <a:off x="525516" y="3417573"/>
            <a:ext cx="4593021" cy="2619839"/>
          </a:xfrm>
        </p:spPr>
        <p:txBody>
          <a:bodyPr anchor="ctr">
            <a:normAutofit/>
          </a:bodyPr>
          <a:lstStyle/>
          <a:p>
            <a:r>
              <a:rPr lang="nl-NL" sz="1800" dirty="0"/>
              <a:t>Wat zouden jullie adviseren voor Helicon?</a:t>
            </a:r>
          </a:p>
          <a:p>
            <a:r>
              <a:rPr lang="nl-NL" sz="1800" dirty="0"/>
              <a:t>Geen kaders</a:t>
            </a:r>
          </a:p>
          <a:p>
            <a:r>
              <a:rPr lang="nl-NL" sz="1800" dirty="0"/>
              <a:t>Maak een filmpje per groep</a:t>
            </a:r>
          </a:p>
        </p:txBody>
      </p:sp>
    </p:spTree>
    <p:extLst>
      <p:ext uri="{BB962C8B-B14F-4D97-AF65-F5344CB8AC3E}">
        <p14:creationId xmlns:p14="http://schemas.microsoft.com/office/powerpoint/2010/main" val="259161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93B0A9-072D-754D-8224-B99D827482B5}"/>
              </a:ext>
            </a:extLst>
          </p:cNvPr>
          <p:cNvSpPr>
            <a:spLocks noGrp="1"/>
          </p:cNvSpPr>
          <p:nvPr>
            <p:ph type="title"/>
          </p:nvPr>
        </p:nvSpPr>
        <p:spPr>
          <a:xfrm>
            <a:off x="5202621" y="4665605"/>
            <a:ext cx="6638806" cy="1292433"/>
          </a:xfrm>
        </p:spPr>
        <p:txBody>
          <a:bodyPr vert="horz" lIns="91440" tIns="45720" rIns="91440" bIns="45720" rtlCol="0" anchor="ctr">
            <a:normAutofit/>
          </a:bodyPr>
          <a:lstStyle/>
          <a:p>
            <a:r>
              <a:rPr lang="en-US" sz="4800" kern="1200">
                <a:solidFill>
                  <a:schemeClr val="tx1"/>
                </a:solidFill>
                <a:latin typeface="+mj-lt"/>
                <a:ea typeface="+mj-ea"/>
                <a:cs typeface="+mj-cs"/>
              </a:rPr>
              <a:t>Goedemorgen!</a:t>
            </a:r>
          </a:p>
        </p:txBody>
      </p:sp>
      <p:pic>
        <p:nvPicPr>
          <p:cNvPr id="6" name="Afbeelding 5">
            <a:extLst>
              <a:ext uri="{FF2B5EF4-FFF2-40B4-BE49-F238E27FC236}">
                <a16:creationId xmlns:a16="http://schemas.microsoft.com/office/drawing/2014/main" id="{6E89F917-9B47-134E-92BA-B64129E7EBE8}"/>
              </a:ext>
            </a:extLst>
          </p:cNvPr>
          <p:cNvPicPr>
            <a:picLocks noChangeAspect="1"/>
          </p:cNvPicPr>
          <p:nvPr/>
        </p:nvPicPr>
        <p:blipFill rotWithShape="1">
          <a:blip r:embed="rId2"/>
          <a:srcRect l="15200" r="-2" b="-2"/>
          <a:stretch/>
        </p:blipFill>
        <p:spPr>
          <a:xfrm>
            <a:off x="20" y="1"/>
            <a:ext cx="4848284" cy="4359438"/>
          </a:xfrm>
          <a:prstGeom prst="rect">
            <a:avLst/>
          </a:prstGeom>
        </p:spPr>
      </p:pic>
      <p:pic>
        <p:nvPicPr>
          <p:cNvPr id="7" name="Afbeelding 6" descr="Afbeelding met tekening, voedsel&#10;&#10;Automatisch gegenereerde beschrijving">
            <a:extLst>
              <a:ext uri="{FF2B5EF4-FFF2-40B4-BE49-F238E27FC236}">
                <a16:creationId xmlns:a16="http://schemas.microsoft.com/office/drawing/2014/main" id="{CB49F88B-3C5D-B940-8133-3A8566D7EC68}"/>
              </a:ext>
            </a:extLst>
          </p:cNvPr>
          <p:cNvPicPr>
            <a:picLocks noChangeAspect="1"/>
          </p:cNvPicPr>
          <p:nvPr/>
        </p:nvPicPr>
        <p:blipFill rotWithShape="1">
          <a:blip r:embed="rId3"/>
          <a:srcRect t="3701" r="-1" b="18102"/>
          <a:stretch/>
        </p:blipFill>
        <p:spPr>
          <a:xfrm>
            <a:off x="4972050" y="-1"/>
            <a:ext cx="7216902" cy="4359440"/>
          </a:xfrm>
          <a:prstGeom prst="rect">
            <a:avLst/>
          </a:prstGeom>
        </p:spPr>
      </p:pic>
      <p:pic>
        <p:nvPicPr>
          <p:cNvPr id="4" name="Afbeelding 3" descr="Afbeelding met zitten, groot, zwart, licht&#10;&#10;Automatisch gegenereerde beschrijving">
            <a:extLst>
              <a:ext uri="{FF2B5EF4-FFF2-40B4-BE49-F238E27FC236}">
                <a16:creationId xmlns:a16="http://schemas.microsoft.com/office/drawing/2014/main" id="{EDA50E2B-4023-E44B-B7F9-3C1A317882C0}"/>
              </a:ext>
            </a:extLst>
          </p:cNvPr>
          <p:cNvPicPr>
            <a:picLocks noChangeAspect="1"/>
          </p:cNvPicPr>
          <p:nvPr/>
        </p:nvPicPr>
        <p:blipFill rotWithShape="1">
          <a:blip r:embed="rId4"/>
          <a:srcRect r="2" b="10138"/>
          <a:stretch/>
        </p:blipFill>
        <p:spPr>
          <a:xfrm>
            <a:off x="20" y="4472610"/>
            <a:ext cx="4848284" cy="2385390"/>
          </a:xfrm>
          <a:prstGeom prst="rect">
            <a:avLst/>
          </a:prstGeom>
        </p:spPr>
      </p:pic>
    </p:spTree>
    <p:extLst>
      <p:ext uri="{BB962C8B-B14F-4D97-AF65-F5344CB8AC3E}">
        <p14:creationId xmlns:p14="http://schemas.microsoft.com/office/powerpoint/2010/main" val="243674981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dier, gras, buiten, zwijn&#10;&#10;Automatisch gegenereerde beschrijving">
            <a:extLst>
              <a:ext uri="{FF2B5EF4-FFF2-40B4-BE49-F238E27FC236}">
                <a16:creationId xmlns:a16="http://schemas.microsoft.com/office/drawing/2014/main" id="{5DA0098F-67CC-934E-9B97-AB258EB68515}"/>
              </a:ext>
            </a:extLst>
          </p:cNvPr>
          <p:cNvPicPr>
            <a:picLocks noGrp="1" noChangeAspect="1"/>
          </p:cNvPicPr>
          <p:nvPr>
            <p:ph idx="1"/>
          </p:nvPr>
        </p:nvPicPr>
        <p:blipFill rotWithShape="1">
          <a:blip r:embed="rId2"/>
          <a:srcRect t="15094"/>
          <a:stretch/>
        </p:blipFill>
        <p:spPr>
          <a:xfrm>
            <a:off x="20" y="10"/>
            <a:ext cx="12191980" cy="6857990"/>
          </a:xfrm>
          <a:prstGeom prst="rect">
            <a:avLst/>
          </a:prstGeom>
        </p:spPr>
      </p:pic>
    </p:spTree>
    <p:extLst>
      <p:ext uri="{BB962C8B-B14F-4D97-AF65-F5344CB8AC3E}">
        <p14:creationId xmlns:p14="http://schemas.microsoft.com/office/powerpoint/2010/main" val="151772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lucht, boom&#10;&#10;Automatisch gegenereerde beschrijving">
            <a:extLst>
              <a:ext uri="{FF2B5EF4-FFF2-40B4-BE49-F238E27FC236}">
                <a16:creationId xmlns:a16="http://schemas.microsoft.com/office/drawing/2014/main" id="{6C5ACF5F-3D7B-F040-A60F-B4DCFD4BF056}"/>
              </a:ext>
            </a:extLst>
          </p:cNvPr>
          <p:cNvPicPr>
            <a:picLocks noGrp="1" noChangeAspect="1"/>
          </p:cNvPicPr>
          <p:nvPr>
            <p:ph idx="1"/>
          </p:nvPr>
        </p:nvPicPr>
        <p:blipFill rotWithShape="1">
          <a:blip r:embed="rId2"/>
          <a:srcRect t="14798" b="21442"/>
          <a:stretch/>
        </p:blipFill>
        <p:spPr>
          <a:xfrm>
            <a:off x="1143955" y="643467"/>
            <a:ext cx="9904090" cy="5571066"/>
          </a:xfrm>
          <a:prstGeom prst="rect">
            <a:avLst/>
          </a:prstGeom>
        </p:spPr>
      </p:pic>
    </p:spTree>
    <p:extLst>
      <p:ext uri="{BB962C8B-B14F-4D97-AF65-F5344CB8AC3E}">
        <p14:creationId xmlns:p14="http://schemas.microsoft.com/office/powerpoint/2010/main" val="998839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descr="Afbeelding met mok&#10;&#10;Automatisch gegenereerde beschrijving">
            <a:extLst>
              <a:ext uri="{FF2B5EF4-FFF2-40B4-BE49-F238E27FC236}">
                <a16:creationId xmlns:a16="http://schemas.microsoft.com/office/drawing/2014/main" id="{EDFBF7FE-1B5C-7249-9714-BE22E7C9EEDE}"/>
              </a:ext>
            </a:extLst>
          </p:cNvPr>
          <p:cNvPicPr>
            <a:picLocks noChangeAspect="1"/>
          </p:cNvPicPr>
          <p:nvPr/>
        </p:nvPicPr>
        <p:blipFill rotWithShape="1">
          <a:blip r:embed="rId2"/>
          <a:srcRect t="5085" r="1" b="54468"/>
          <a:stretch/>
        </p:blipFill>
        <p:spPr>
          <a:xfrm>
            <a:off x="321731" y="321731"/>
            <a:ext cx="5728548" cy="3079194"/>
          </a:xfrm>
          <a:prstGeom prst="rect">
            <a:avLst/>
          </a:prstGeom>
        </p:spPr>
      </p:pic>
      <p:pic>
        <p:nvPicPr>
          <p:cNvPr id="8" name="Afbeelding 7" descr="Afbeelding met persoon, zwart, vrouw, wit&#10;&#10;Automatisch gegenereerde beschrijving">
            <a:extLst>
              <a:ext uri="{FF2B5EF4-FFF2-40B4-BE49-F238E27FC236}">
                <a16:creationId xmlns:a16="http://schemas.microsoft.com/office/drawing/2014/main" id="{0C1F29FF-758D-E24E-B2F4-CCD103DEE357}"/>
              </a:ext>
            </a:extLst>
          </p:cNvPr>
          <p:cNvPicPr>
            <a:picLocks noChangeAspect="1"/>
          </p:cNvPicPr>
          <p:nvPr/>
        </p:nvPicPr>
        <p:blipFill rotWithShape="1">
          <a:blip r:embed="rId3"/>
          <a:srcRect t="13378" r="-3" b="1637"/>
          <a:stretch/>
        </p:blipFill>
        <p:spPr>
          <a:xfrm>
            <a:off x="6141719" y="321731"/>
            <a:ext cx="5728547" cy="3079194"/>
          </a:xfrm>
          <a:prstGeom prst="rect">
            <a:avLst/>
          </a:prstGeom>
        </p:spPr>
      </p:pic>
      <p:pic>
        <p:nvPicPr>
          <p:cNvPr id="5" name="Tijdelijke aanduiding voor inhoud 4" descr="Afbeelding met gras, vrachtwagen, buiten, auto&#10;&#10;Automatisch gegenereerde beschrijving">
            <a:extLst>
              <a:ext uri="{FF2B5EF4-FFF2-40B4-BE49-F238E27FC236}">
                <a16:creationId xmlns:a16="http://schemas.microsoft.com/office/drawing/2014/main" id="{94B266BA-9834-6747-8E68-76BB5433C90A}"/>
              </a:ext>
            </a:extLst>
          </p:cNvPr>
          <p:cNvPicPr>
            <a:picLocks noGrp="1" noChangeAspect="1"/>
          </p:cNvPicPr>
          <p:nvPr>
            <p:ph idx="4294967295"/>
          </p:nvPr>
        </p:nvPicPr>
        <p:blipFill rotWithShape="1">
          <a:blip r:embed="rId4"/>
          <a:srcRect l="11968" r="14713" b="1"/>
          <a:stretch/>
        </p:blipFill>
        <p:spPr>
          <a:xfrm>
            <a:off x="321730" y="3489159"/>
            <a:ext cx="5728548" cy="3047107"/>
          </a:xfrm>
          <a:prstGeom prst="rect">
            <a:avLst/>
          </a:prstGeom>
        </p:spPr>
      </p:pic>
      <p:pic>
        <p:nvPicPr>
          <p:cNvPr id="3" name="Afbeelding 2" descr="Afbeelding met fruit, voedsel&#10;&#10;Automatisch gegenereerde beschrijving">
            <a:extLst>
              <a:ext uri="{FF2B5EF4-FFF2-40B4-BE49-F238E27FC236}">
                <a16:creationId xmlns:a16="http://schemas.microsoft.com/office/drawing/2014/main" id="{B16A30A8-357C-E849-BB7F-9817CB3A49CE}"/>
              </a:ext>
            </a:extLst>
          </p:cNvPr>
          <p:cNvPicPr>
            <a:picLocks noChangeAspect="1"/>
          </p:cNvPicPr>
          <p:nvPr/>
        </p:nvPicPr>
        <p:blipFill rotWithShape="1">
          <a:blip r:embed="rId5"/>
          <a:srcRect l="1770" r="-3" b="-3"/>
          <a:stretch/>
        </p:blipFill>
        <p:spPr>
          <a:xfrm>
            <a:off x="6141718" y="3489159"/>
            <a:ext cx="5728547" cy="3047107"/>
          </a:xfrm>
          <a:prstGeom prst="rect">
            <a:avLst/>
          </a:prstGeom>
        </p:spPr>
      </p:pic>
    </p:spTree>
    <p:extLst>
      <p:ext uri="{BB962C8B-B14F-4D97-AF65-F5344CB8AC3E}">
        <p14:creationId xmlns:p14="http://schemas.microsoft.com/office/powerpoint/2010/main" val="3433962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spiegel, autospiegel, object, weergave&#10;&#10;Automatisch gegenereerde beschrijving">
            <a:extLst>
              <a:ext uri="{FF2B5EF4-FFF2-40B4-BE49-F238E27FC236}">
                <a16:creationId xmlns:a16="http://schemas.microsoft.com/office/drawing/2014/main" id="{6C92DC5C-647A-FE43-9CF1-FE116A26BA44}"/>
              </a:ext>
            </a:extLst>
          </p:cNvPr>
          <p:cNvPicPr>
            <a:picLocks noGrp="1" noChangeAspect="1"/>
          </p:cNvPicPr>
          <p:nvPr>
            <p:ph idx="1"/>
          </p:nvPr>
        </p:nvPicPr>
        <p:blipFill rotWithShape="1">
          <a:blip r:embed="rId2"/>
          <a:srcRect t="2868" b="1286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3423B0A-4F30-A547-95CA-E58DC33A314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err="1">
                <a:solidFill>
                  <a:schemeClr val="tx1">
                    <a:lumMod val="85000"/>
                    <a:lumOff val="15000"/>
                  </a:schemeClr>
                </a:solidFill>
              </a:rPr>
              <a:t>Terugblik</a:t>
            </a:r>
            <a:r>
              <a:rPr lang="en-US" sz="3600" dirty="0">
                <a:solidFill>
                  <a:schemeClr val="tx1">
                    <a:lumMod val="85000"/>
                    <a:lumOff val="15000"/>
                  </a:schemeClr>
                </a:solidFill>
              </a:rPr>
              <a:t> </a:t>
            </a:r>
            <a:r>
              <a:rPr lang="en-US" sz="3600" dirty="0" err="1">
                <a:solidFill>
                  <a:schemeClr val="tx1">
                    <a:lumMod val="85000"/>
                    <a:lumOff val="15000"/>
                  </a:schemeClr>
                </a:solidFill>
              </a:rPr>
              <a:t>afgelopen</a:t>
            </a:r>
            <a:r>
              <a:rPr lang="en-US" sz="3600" dirty="0">
                <a:solidFill>
                  <a:schemeClr val="tx1">
                    <a:lumMod val="85000"/>
                    <a:lumOff val="15000"/>
                  </a:schemeClr>
                </a:solidFill>
              </a:rPr>
              <a:t> </a:t>
            </a:r>
            <a:r>
              <a:rPr lang="en-US" sz="3600" dirty="0" err="1">
                <a:solidFill>
                  <a:schemeClr val="tx1">
                    <a:lumMod val="85000"/>
                    <a:lumOff val="15000"/>
                  </a:schemeClr>
                </a:solidFill>
              </a:rPr>
              <a:t>weken</a:t>
            </a:r>
            <a:r>
              <a:rPr lang="en-US" sz="3600" dirty="0">
                <a:solidFill>
                  <a:schemeClr val="tx1">
                    <a:lumMod val="85000"/>
                    <a:lumOff val="15000"/>
                  </a:schemeClr>
                </a:solidFill>
              </a:rPr>
              <a:t>? </a:t>
            </a:r>
            <a:r>
              <a:rPr lang="en-US" sz="3600" dirty="0" err="1">
                <a:solidFill>
                  <a:schemeClr val="tx1">
                    <a:lumMod val="85000"/>
                    <a:lumOff val="15000"/>
                  </a:schemeClr>
                </a:solidFill>
              </a:rPr>
              <a:t>Waar</a:t>
            </a:r>
            <a:r>
              <a:rPr lang="en-US" sz="3600" dirty="0">
                <a:solidFill>
                  <a:schemeClr val="tx1">
                    <a:lumMod val="85000"/>
                    <a:lumOff val="15000"/>
                  </a:schemeClr>
                </a:solidFill>
              </a:rPr>
              <a:t> </a:t>
            </a:r>
            <a:r>
              <a:rPr lang="en-US" sz="3600" dirty="0" err="1">
                <a:solidFill>
                  <a:schemeClr val="tx1">
                    <a:lumMod val="85000"/>
                    <a:lumOff val="15000"/>
                  </a:schemeClr>
                </a:solidFill>
              </a:rPr>
              <a:t>sta</a:t>
            </a:r>
            <a:r>
              <a:rPr lang="en-US" sz="3600" dirty="0">
                <a:solidFill>
                  <a:schemeClr val="tx1">
                    <a:lumMod val="85000"/>
                    <a:lumOff val="15000"/>
                  </a:schemeClr>
                </a:solidFill>
              </a:rPr>
              <a:t> je nu?</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52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9CA08E6-EE35-E64F-869B-9FE22D003942}"/>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3400" kern="1200">
                <a:solidFill>
                  <a:srgbClr val="FFFFFF"/>
                </a:solidFill>
                <a:latin typeface="+mj-lt"/>
                <a:ea typeface="+mj-ea"/>
                <a:cs typeface="+mj-cs"/>
              </a:rPr>
              <a:t>Doel van gezondheidsbeleid?</a:t>
            </a:r>
          </a:p>
        </p:txBody>
      </p:sp>
      <p:sp>
        <p:nvSpPr>
          <p:cNvPr id="3" name="Tijdelijke aanduiding voor inhoud 2">
            <a:extLst>
              <a:ext uri="{FF2B5EF4-FFF2-40B4-BE49-F238E27FC236}">
                <a16:creationId xmlns:a16="http://schemas.microsoft.com/office/drawing/2014/main" id="{2F050D25-3984-E74F-900A-B52B79A5A996}"/>
              </a:ext>
            </a:extLst>
          </p:cNvPr>
          <p:cNvSpPr>
            <a:spLocks noGrp="1"/>
          </p:cNvSpPr>
          <p:nvPr>
            <p:ph idx="1"/>
          </p:nvPr>
        </p:nvSpPr>
        <p:spPr>
          <a:xfrm>
            <a:off x="674237" y="4170501"/>
            <a:ext cx="3657600" cy="1525597"/>
          </a:xfrm>
        </p:spPr>
        <p:txBody>
          <a:bodyPr vert="horz" lIns="91440" tIns="45720" rIns="91440" bIns="45720" rtlCol="0">
            <a:normAutofit/>
          </a:bodyPr>
          <a:lstStyle/>
          <a:p>
            <a:pPr marL="0" indent="0" algn="ctr">
              <a:buNone/>
            </a:pPr>
            <a:r>
              <a:rPr lang="en-US" sz="2000" kern="1200">
                <a:solidFill>
                  <a:srgbClr val="FFFFFF"/>
                </a:solidFill>
                <a:latin typeface="+mn-lt"/>
                <a:ea typeface="+mn-ea"/>
                <a:cs typeface="+mn-cs"/>
              </a:rPr>
              <a:t>Wat vinden jullie ervan?</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lucht&#10;&#10;Automatisch gegenereerde beschrijving">
            <a:extLst>
              <a:ext uri="{FF2B5EF4-FFF2-40B4-BE49-F238E27FC236}">
                <a16:creationId xmlns:a16="http://schemas.microsoft.com/office/drawing/2014/main" id="{BA2C5039-1A50-2847-A7E6-B8C8901F0459}"/>
              </a:ext>
            </a:extLst>
          </p:cNvPr>
          <p:cNvPicPr>
            <a:picLocks noChangeAspect="1"/>
          </p:cNvPicPr>
          <p:nvPr/>
        </p:nvPicPr>
        <p:blipFill>
          <a:blip r:embed="rId2"/>
          <a:stretch>
            <a:fillRect/>
          </a:stretch>
        </p:blipFill>
        <p:spPr>
          <a:xfrm>
            <a:off x="5153822" y="1245725"/>
            <a:ext cx="6553545" cy="4374491"/>
          </a:xfrm>
          <a:prstGeom prst="rect">
            <a:avLst/>
          </a:prstGeom>
        </p:spPr>
      </p:pic>
    </p:spTree>
    <p:extLst>
      <p:ext uri="{BB962C8B-B14F-4D97-AF65-F5344CB8AC3E}">
        <p14:creationId xmlns:p14="http://schemas.microsoft.com/office/powerpoint/2010/main" val="3863872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44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0982C4A-3831-5F40-A780-6E772E7175DA}"/>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a:solidFill>
                  <a:srgbClr val="FFFFFF"/>
                </a:solidFill>
              </a:rPr>
              <a:t>Integraal gezondheidsbeleid</a:t>
            </a:r>
          </a:p>
        </p:txBody>
      </p:sp>
      <p:pic>
        <p:nvPicPr>
          <p:cNvPr id="5" name="Tijdelijke aanduiding voor inhoud 4">
            <a:extLst>
              <a:ext uri="{FF2B5EF4-FFF2-40B4-BE49-F238E27FC236}">
                <a16:creationId xmlns:a16="http://schemas.microsoft.com/office/drawing/2014/main" id="{0D677734-BF78-AD4E-8AF8-09B0C6557FF8}"/>
              </a:ext>
            </a:extLst>
          </p:cNvPr>
          <p:cNvPicPr>
            <a:picLocks noGrp="1" noChangeAspect="1"/>
          </p:cNvPicPr>
          <p:nvPr>
            <p:ph sz="half" idx="1"/>
          </p:nvPr>
        </p:nvPicPr>
        <p:blipFill rotWithShape="1">
          <a:blip r:embed="rId2"/>
          <a:srcRect t="6892" r="1"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A04D2016-5BC3-B74E-B2A3-C1BA16B44490}"/>
              </a:ext>
            </a:extLst>
          </p:cNvPr>
          <p:cNvSpPr>
            <a:spLocks noGrp="1"/>
          </p:cNvSpPr>
          <p:nvPr>
            <p:ph sz="half" idx="2"/>
          </p:nvPr>
        </p:nvSpPr>
        <p:spPr>
          <a:xfrm>
            <a:off x="8029319" y="917725"/>
            <a:ext cx="3424739" cy="4852362"/>
          </a:xfrm>
        </p:spPr>
        <p:txBody>
          <a:bodyPr vert="horz" lIns="91440" tIns="45720" rIns="91440" bIns="45720" rtlCol="0" anchor="ctr">
            <a:normAutofit/>
          </a:bodyPr>
          <a:lstStyle/>
          <a:p>
            <a:r>
              <a:rPr lang="en-US" sz="2000" dirty="0" err="1">
                <a:solidFill>
                  <a:srgbClr val="FFFFFF"/>
                </a:solidFill>
              </a:rPr>
              <a:t>Integraal</a:t>
            </a:r>
            <a:r>
              <a:rPr lang="en-US" sz="2000" dirty="0">
                <a:solidFill>
                  <a:srgbClr val="FFFFFF"/>
                </a:solidFill>
              </a:rPr>
              <a:t> </a:t>
            </a:r>
            <a:r>
              <a:rPr lang="en-US" sz="2000" dirty="0" err="1">
                <a:solidFill>
                  <a:srgbClr val="FFFFFF"/>
                </a:solidFill>
              </a:rPr>
              <a:t>gezondheidsbeleid</a:t>
            </a:r>
            <a:r>
              <a:rPr lang="en-US" sz="2000" dirty="0">
                <a:solidFill>
                  <a:srgbClr val="FFFFFF"/>
                </a:solidFill>
              </a:rPr>
              <a:t> is </a:t>
            </a:r>
            <a:r>
              <a:rPr lang="en-US" sz="2000" dirty="0" err="1">
                <a:solidFill>
                  <a:srgbClr val="FFFFFF"/>
                </a:solidFill>
              </a:rPr>
              <a:t>erop</a:t>
            </a:r>
            <a:r>
              <a:rPr lang="en-US" sz="2000" dirty="0">
                <a:solidFill>
                  <a:srgbClr val="FFFFFF"/>
                </a:solidFill>
              </a:rPr>
              <a:t> </a:t>
            </a:r>
            <a:r>
              <a:rPr lang="en-US" sz="2000" dirty="0" err="1">
                <a:solidFill>
                  <a:srgbClr val="FFFFFF"/>
                </a:solidFill>
              </a:rPr>
              <a:t>gericht</a:t>
            </a:r>
            <a:r>
              <a:rPr lang="en-US" sz="2000" dirty="0">
                <a:solidFill>
                  <a:srgbClr val="FFFFFF"/>
                </a:solidFill>
              </a:rPr>
              <a:t> de </a:t>
            </a:r>
            <a:r>
              <a:rPr lang="en-US" sz="2000" dirty="0" err="1">
                <a:solidFill>
                  <a:srgbClr val="FFFFFF"/>
                </a:solidFill>
              </a:rPr>
              <a:t>gezondheid</a:t>
            </a:r>
            <a:r>
              <a:rPr lang="en-US" sz="2000" dirty="0">
                <a:solidFill>
                  <a:srgbClr val="FFFFFF"/>
                </a:solidFill>
              </a:rPr>
              <a:t> of </a:t>
            </a:r>
            <a:r>
              <a:rPr lang="en-US" sz="2000" dirty="0" err="1">
                <a:solidFill>
                  <a:srgbClr val="FFFFFF"/>
                </a:solidFill>
              </a:rPr>
              <a:t>determinanten</a:t>
            </a:r>
            <a:r>
              <a:rPr lang="en-US" sz="2000" dirty="0">
                <a:solidFill>
                  <a:srgbClr val="FFFFFF"/>
                </a:solidFill>
              </a:rPr>
              <a:t> </a:t>
            </a:r>
            <a:r>
              <a:rPr lang="en-US" sz="2000" dirty="0" err="1">
                <a:solidFill>
                  <a:srgbClr val="FFFFFF"/>
                </a:solidFill>
              </a:rPr>
              <a:t>daarvan</a:t>
            </a:r>
            <a:r>
              <a:rPr lang="en-US" sz="2000" dirty="0">
                <a:solidFill>
                  <a:srgbClr val="FFFFFF"/>
                </a:solidFill>
              </a:rPr>
              <a:t> in </a:t>
            </a:r>
            <a:r>
              <a:rPr lang="en-US" sz="2000" dirty="0" err="1">
                <a:solidFill>
                  <a:srgbClr val="FFFFFF"/>
                </a:solidFill>
              </a:rPr>
              <a:t>samenhang</a:t>
            </a:r>
            <a:r>
              <a:rPr lang="en-US" sz="2000" dirty="0">
                <a:solidFill>
                  <a:srgbClr val="FFFFFF"/>
                </a:solidFill>
              </a:rPr>
              <a:t> </a:t>
            </a:r>
            <a:r>
              <a:rPr lang="en-US" sz="2000" dirty="0" err="1">
                <a:solidFill>
                  <a:srgbClr val="FFFFFF"/>
                </a:solidFill>
              </a:rPr>
              <a:t>te</a:t>
            </a:r>
            <a:r>
              <a:rPr lang="en-US" sz="2000" dirty="0">
                <a:solidFill>
                  <a:srgbClr val="FFFFFF"/>
                </a:solidFill>
              </a:rPr>
              <a:t> </a:t>
            </a:r>
            <a:r>
              <a:rPr lang="en-US" sz="2000" dirty="0" err="1">
                <a:solidFill>
                  <a:srgbClr val="FFFFFF"/>
                </a:solidFill>
              </a:rPr>
              <a:t>beinvloeden</a:t>
            </a:r>
            <a:r>
              <a:rPr lang="en-US" sz="2000" dirty="0">
                <a:solidFill>
                  <a:srgbClr val="FFFFFF"/>
                </a:solidFill>
              </a:rPr>
              <a:t>. </a:t>
            </a:r>
          </a:p>
          <a:p>
            <a:pPr marL="0" indent="0">
              <a:buNone/>
            </a:pPr>
            <a:endParaRPr lang="en-US" sz="2000" dirty="0">
              <a:solidFill>
                <a:srgbClr val="FFFFFF"/>
              </a:solidFill>
            </a:endParaRPr>
          </a:p>
        </p:txBody>
      </p:sp>
    </p:spTree>
    <p:extLst>
      <p:ext uri="{BB962C8B-B14F-4D97-AF65-F5344CB8AC3E}">
        <p14:creationId xmlns:p14="http://schemas.microsoft.com/office/powerpoint/2010/main" val="1062631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0982C4A-3831-5F40-A780-6E772E7175DA}"/>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3400" kern="1200">
                <a:solidFill>
                  <a:srgbClr val="FFFFFF"/>
                </a:solidFill>
                <a:latin typeface="+mj-lt"/>
                <a:ea typeface="+mj-ea"/>
                <a:cs typeface="+mj-cs"/>
              </a:rPr>
              <a:t>Integraal gezondheidsbeleid</a:t>
            </a:r>
          </a:p>
        </p:txBody>
      </p:sp>
      <p:cxnSp>
        <p:nvCxnSpPr>
          <p:cNvPr id="30" name="Straight Connector 29">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Tijdelijke aanduiding voor inhoud 6">
            <a:extLst>
              <a:ext uri="{FF2B5EF4-FFF2-40B4-BE49-F238E27FC236}">
                <a16:creationId xmlns:a16="http://schemas.microsoft.com/office/drawing/2014/main" id="{6575D116-E8EB-564D-9554-A39578D34369}"/>
              </a:ext>
            </a:extLst>
          </p:cNvPr>
          <p:cNvPicPr>
            <a:picLocks noGrp="1" noChangeAspect="1"/>
          </p:cNvPicPr>
          <p:nvPr>
            <p:ph idx="1"/>
          </p:nvPr>
        </p:nvPicPr>
        <p:blipFill>
          <a:blip r:embed="rId2"/>
          <a:stretch>
            <a:fillRect/>
          </a:stretch>
        </p:blipFill>
        <p:spPr>
          <a:xfrm>
            <a:off x="5153822" y="1286685"/>
            <a:ext cx="6553545" cy="4292572"/>
          </a:xfrm>
          <a:prstGeom prst="rect">
            <a:avLst/>
          </a:prstGeom>
        </p:spPr>
      </p:pic>
      <p:sp>
        <p:nvSpPr>
          <p:cNvPr id="9" name="Rechthoek 8">
            <a:extLst>
              <a:ext uri="{FF2B5EF4-FFF2-40B4-BE49-F238E27FC236}">
                <a16:creationId xmlns:a16="http://schemas.microsoft.com/office/drawing/2014/main" id="{4878C769-ED6D-7C42-A2FF-D311CDB7ECD6}"/>
              </a:ext>
            </a:extLst>
          </p:cNvPr>
          <p:cNvSpPr/>
          <p:nvPr/>
        </p:nvSpPr>
        <p:spPr>
          <a:xfrm>
            <a:off x="5332664" y="5394591"/>
            <a:ext cx="4144789" cy="369332"/>
          </a:xfrm>
          <a:prstGeom prst="rect">
            <a:avLst/>
          </a:prstGeom>
        </p:spPr>
        <p:txBody>
          <a:bodyPr wrap="none">
            <a:spAutoFit/>
          </a:bodyPr>
          <a:lstStyle/>
          <a:p>
            <a:pPr>
              <a:spcAft>
                <a:spcPts val="600"/>
              </a:spcAft>
            </a:pPr>
            <a:r>
              <a:rPr lang="nl-NL" b="0" i="1" u="none" strike="noStrike" dirty="0">
                <a:solidFill>
                  <a:srgbClr val="000000"/>
                </a:solidFill>
                <a:effectLst/>
                <a:latin typeface="RO Sans"/>
              </a:rPr>
              <a:t>Figuur: model van </a:t>
            </a:r>
            <a:r>
              <a:rPr lang="nl-NL" b="0" i="1" u="none" strike="noStrike" dirty="0" err="1">
                <a:solidFill>
                  <a:srgbClr val="000000"/>
                </a:solidFill>
                <a:effectLst/>
                <a:latin typeface="RO Sans"/>
              </a:rPr>
              <a:t>Dahlgren</a:t>
            </a:r>
            <a:r>
              <a:rPr lang="nl-NL" b="0" i="1" u="none" strike="noStrike" dirty="0">
                <a:solidFill>
                  <a:srgbClr val="000000"/>
                </a:solidFill>
                <a:effectLst/>
                <a:latin typeface="RO Sans"/>
              </a:rPr>
              <a:t> en </a:t>
            </a:r>
            <a:r>
              <a:rPr lang="nl-NL" b="0" i="1" u="none" strike="noStrike" dirty="0" err="1">
                <a:solidFill>
                  <a:srgbClr val="000000"/>
                </a:solidFill>
                <a:effectLst/>
                <a:latin typeface="RO Sans"/>
              </a:rPr>
              <a:t>Whitehead</a:t>
            </a:r>
            <a:endParaRPr lang="nl-NL" dirty="0"/>
          </a:p>
        </p:txBody>
      </p:sp>
    </p:spTree>
    <p:extLst>
      <p:ext uri="{BB962C8B-B14F-4D97-AF65-F5344CB8AC3E}">
        <p14:creationId xmlns:p14="http://schemas.microsoft.com/office/powerpoint/2010/main" val="297677396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Words>
  <Application>Microsoft Macintosh PowerPoint</Application>
  <PresentationFormat>Breedbeeld</PresentationFormat>
  <Paragraphs>22</Paragraphs>
  <Slides>15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Calibri Light</vt:lpstr>
      <vt:lpstr>RO Sans</vt:lpstr>
      <vt:lpstr>Kantoorthema</vt:lpstr>
      <vt:lpstr>Beleid op het gebied van gezondheid</vt:lpstr>
      <vt:lpstr>Goedemorgen!</vt:lpstr>
      <vt:lpstr>PowerPoint-presentatie</vt:lpstr>
      <vt:lpstr>PowerPoint-presentatie</vt:lpstr>
      <vt:lpstr>PowerPoint-presentatie</vt:lpstr>
      <vt:lpstr>Terugblik afgelopen weken? Waar sta je nu?</vt:lpstr>
      <vt:lpstr>Doel van gezondheidsbeleid?</vt:lpstr>
      <vt:lpstr>Integraal gezondheidsbeleid</vt:lpstr>
      <vt:lpstr>Integraal gezondheidsbeleid</vt:lpstr>
      <vt:lpstr>Model Dahlen &amp; Whitehead ( bron: https://www.kennisbanksportenbewegen.nl/?file=459&amp;m=1422882795&amp;action=file.download)</vt:lpstr>
      <vt:lpstr>Op welke niveaus zien we gezondheidsbeleid?</vt:lpstr>
      <vt:lpstr>Samenhang beleidsstukken</vt:lpstr>
      <vt:lpstr>PowerPoint-presentatie</vt:lpstr>
      <vt:lpstr>Relatie naar IBS. Hoe zien jullie dit en waar sta je?</vt:lpstr>
      <vt:lpstr>Gezonde school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Beleid op het gebied van gezondheid</dc:title>
  <dc:creator>Mariska de Rouw</dc:creator>
  <cp:lastModifiedBy>Mariska de Rouw</cp:lastModifiedBy>
  <cp:revision>1</cp:revision>
  <dcterms:created xsi:type="dcterms:W3CDTF">2019-10-04T06:20:14Z</dcterms:created>
  <dcterms:modified xsi:type="dcterms:W3CDTF">2019-10-04T06:20:52Z</dcterms:modified>
</cp:coreProperties>
</file>